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57" r:id="rId4"/>
    <p:sldId id="282" r:id="rId5"/>
    <p:sldId id="263" r:id="rId6"/>
    <p:sldId id="262" r:id="rId7"/>
    <p:sldId id="280" r:id="rId8"/>
    <p:sldId id="260" r:id="rId9"/>
    <p:sldId id="279" r:id="rId10"/>
    <p:sldId id="259" r:id="rId11"/>
    <p:sldId id="265" r:id="rId12"/>
    <p:sldId id="264" r:id="rId13"/>
    <p:sldId id="281" r:id="rId14"/>
    <p:sldId id="25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5E4F2BE-3C22-45F4-8992-353575C51735}" type="datetimeFigureOut">
              <a:rPr lang="en-US" smtClean="0"/>
              <a:t>6/1/2021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7BEB5876-4C47-4F84-A638-B7AAAC9F917C}" type="slidenum">
              <a:rPr lang="en-US" smtClean="0"/>
              <a:t>‹#›</a:t>
            </a:fld>
            <a:endParaRPr lang="en-US"/>
          </a:p>
        </p:txBody>
      </p:sp>
    </p:spTree>
    <p:extLst>
      <p:ext uri="{BB962C8B-B14F-4D97-AF65-F5344CB8AC3E}">
        <p14:creationId xmlns:p14="http://schemas.microsoft.com/office/powerpoint/2010/main" val="329556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E4F2BE-3C22-45F4-8992-353575C51735}"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876-4C47-4F84-A638-B7AAAC9F917C}" type="slidenum">
              <a:rPr lang="en-US" smtClean="0"/>
              <a:t>‹#›</a:t>
            </a:fld>
            <a:endParaRPr lang="en-US"/>
          </a:p>
        </p:txBody>
      </p:sp>
    </p:spTree>
    <p:extLst>
      <p:ext uri="{BB962C8B-B14F-4D97-AF65-F5344CB8AC3E}">
        <p14:creationId xmlns:p14="http://schemas.microsoft.com/office/powerpoint/2010/main" val="255420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E4F2BE-3C22-45F4-8992-353575C51735}"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876-4C47-4F84-A638-B7AAAC9F917C}" type="slidenum">
              <a:rPr lang="en-US" smtClean="0"/>
              <a:t>‹#›</a:t>
            </a:fld>
            <a:endParaRPr lang="en-US"/>
          </a:p>
        </p:txBody>
      </p:sp>
    </p:spTree>
    <p:extLst>
      <p:ext uri="{BB962C8B-B14F-4D97-AF65-F5344CB8AC3E}">
        <p14:creationId xmlns:p14="http://schemas.microsoft.com/office/powerpoint/2010/main" val="32703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E4F2BE-3C22-45F4-8992-353575C51735}"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876-4C47-4F84-A638-B7AAAC9F917C}" type="slidenum">
              <a:rPr lang="en-US" smtClean="0"/>
              <a:t>‹#›</a:t>
            </a:fld>
            <a:endParaRPr lang="en-US"/>
          </a:p>
        </p:txBody>
      </p:sp>
    </p:spTree>
    <p:extLst>
      <p:ext uri="{BB962C8B-B14F-4D97-AF65-F5344CB8AC3E}">
        <p14:creationId xmlns:p14="http://schemas.microsoft.com/office/powerpoint/2010/main" val="264184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E4F2BE-3C22-45F4-8992-353575C51735}"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876-4C47-4F84-A638-B7AAAC9F917C}" type="slidenum">
              <a:rPr lang="en-US" smtClean="0"/>
              <a:t>‹#›</a:t>
            </a:fld>
            <a:endParaRPr lang="en-US"/>
          </a:p>
        </p:txBody>
      </p:sp>
    </p:spTree>
    <p:extLst>
      <p:ext uri="{BB962C8B-B14F-4D97-AF65-F5344CB8AC3E}">
        <p14:creationId xmlns:p14="http://schemas.microsoft.com/office/powerpoint/2010/main" val="410794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E4F2BE-3C22-45F4-8992-353575C51735}"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876-4C47-4F84-A638-B7AAAC9F917C}" type="slidenum">
              <a:rPr lang="en-US" smtClean="0"/>
              <a:t>‹#›</a:t>
            </a:fld>
            <a:endParaRPr lang="en-US"/>
          </a:p>
        </p:txBody>
      </p:sp>
    </p:spTree>
    <p:extLst>
      <p:ext uri="{BB962C8B-B14F-4D97-AF65-F5344CB8AC3E}">
        <p14:creationId xmlns:p14="http://schemas.microsoft.com/office/powerpoint/2010/main" val="376410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E4F2BE-3C22-45F4-8992-353575C51735}" type="datetimeFigureOut">
              <a:rPr lang="en-US" smtClean="0"/>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B5876-4C47-4F84-A638-B7AAAC9F917C}" type="slidenum">
              <a:rPr lang="en-US" smtClean="0"/>
              <a:t>‹#›</a:t>
            </a:fld>
            <a:endParaRPr lang="en-US"/>
          </a:p>
        </p:txBody>
      </p:sp>
    </p:spTree>
    <p:extLst>
      <p:ext uri="{BB962C8B-B14F-4D97-AF65-F5344CB8AC3E}">
        <p14:creationId xmlns:p14="http://schemas.microsoft.com/office/powerpoint/2010/main" val="158475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E4F2BE-3C22-45F4-8992-353575C51735}" type="datetimeFigureOut">
              <a:rPr lang="en-US" smtClean="0"/>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B5876-4C47-4F84-A638-B7AAAC9F917C}" type="slidenum">
              <a:rPr lang="en-US" smtClean="0"/>
              <a:t>‹#›</a:t>
            </a:fld>
            <a:endParaRPr lang="en-US"/>
          </a:p>
        </p:txBody>
      </p:sp>
    </p:spTree>
    <p:extLst>
      <p:ext uri="{BB962C8B-B14F-4D97-AF65-F5344CB8AC3E}">
        <p14:creationId xmlns:p14="http://schemas.microsoft.com/office/powerpoint/2010/main" val="247776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4F2BE-3C22-45F4-8992-353575C51735}" type="datetimeFigureOut">
              <a:rPr lang="en-US" smtClean="0"/>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B5876-4C47-4F84-A638-B7AAAC9F917C}" type="slidenum">
              <a:rPr lang="en-US" smtClean="0"/>
              <a:t>‹#›</a:t>
            </a:fld>
            <a:endParaRPr lang="en-US"/>
          </a:p>
        </p:txBody>
      </p:sp>
    </p:spTree>
    <p:extLst>
      <p:ext uri="{BB962C8B-B14F-4D97-AF65-F5344CB8AC3E}">
        <p14:creationId xmlns:p14="http://schemas.microsoft.com/office/powerpoint/2010/main" val="115426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15E4F2BE-3C22-45F4-8992-353575C51735}"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BEB5876-4C47-4F84-A638-B7AAAC9F917C}" type="slidenum">
              <a:rPr lang="en-US" smtClean="0"/>
              <a:t>‹#›</a:t>
            </a:fld>
            <a:endParaRPr lang="en-US"/>
          </a:p>
        </p:txBody>
      </p:sp>
    </p:spTree>
    <p:extLst>
      <p:ext uri="{BB962C8B-B14F-4D97-AF65-F5344CB8AC3E}">
        <p14:creationId xmlns:p14="http://schemas.microsoft.com/office/powerpoint/2010/main" val="3917432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15E4F2BE-3C22-45F4-8992-353575C51735}" type="datetimeFigureOut">
              <a:rPr lang="en-US" smtClean="0"/>
              <a:t>6/1/2021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7BEB5876-4C47-4F84-A638-B7AAAC9F917C}" type="slidenum">
              <a:rPr lang="en-US" smtClean="0"/>
              <a:t>‹#›</a:t>
            </a:fld>
            <a:endParaRPr lang="en-US"/>
          </a:p>
        </p:txBody>
      </p:sp>
    </p:spTree>
    <p:extLst>
      <p:ext uri="{BB962C8B-B14F-4D97-AF65-F5344CB8AC3E}">
        <p14:creationId xmlns:p14="http://schemas.microsoft.com/office/powerpoint/2010/main" val="23749934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15E4F2BE-3C22-45F4-8992-353575C51735}" type="datetimeFigureOut">
              <a:rPr lang="en-US" smtClean="0"/>
              <a:t>6/1/2021</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7BEB5876-4C47-4F84-A638-B7AAAC9F917C}" type="slidenum">
              <a:rPr lang="en-US" smtClean="0"/>
              <a:t>‹#›</a:t>
            </a:fld>
            <a:endParaRPr lang="en-US"/>
          </a:p>
        </p:txBody>
      </p:sp>
    </p:spTree>
    <p:extLst>
      <p:ext uri="{BB962C8B-B14F-4D97-AF65-F5344CB8AC3E}">
        <p14:creationId xmlns:p14="http://schemas.microsoft.com/office/powerpoint/2010/main" val="2305404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3F8BF8C-AFD2-4617-8A3C-6793493AD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137" y="161029"/>
            <a:ext cx="6825726" cy="3839471"/>
          </a:xfrm>
          <a:prstGeom prst="rect">
            <a:avLst/>
          </a:prstGeom>
        </p:spPr>
      </p:pic>
      <p:pic>
        <p:nvPicPr>
          <p:cNvPr id="6" name="Picture 5" descr="A picture containing timeline&#10;&#10;Description automatically generated">
            <a:extLst>
              <a:ext uri="{FF2B5EF4-FFF2-40B4-BE49-F238E27FC236}">
                <a16:creationId xmlns:a16="http://schemas.microsoft.com/office/drawing/2014/main" id="{C7B91DB8-3175-44E2-98FE-8A3F349A8E4B}"/>
              </a:ext>
            </a:extLst>
          </p:cNvPr>
          <p:cNvPicPr>
            <a:picLocks noChangeAspect="1"/>
          </p:cNvPicPr>
          <p:nvPr/>
        </p:nvPicPr>
        <p:blipFill rotWithShape="1">
          <a:blip r:embed="rId3">
            <a:extLst>
              <a:ext uri="{28A0092B-C50C-407E-A947-70E740481C1C}">
                <a14:useLocalDpi xmlns:a14="http://schemas.microsoft.com/office/drawing/2010/main" val="0"/>
              </a:ext>
            </a:extLst>
          </a:blip>
          <a:srcRect b="36441"/>
          <a:stretch/>
        </p:blipFill>
        <p:spPr>
          <a:xfrm>
            <a:off x="0" y="4000500"/>
            <a:ext cx="12192000" cy="2857500"/>
          </a:xfrm>
          <a:prstGeom prst="rect">
            <a:avLst/>
          </a:prstGeom>
        </p:spPr>
      </p:pic>
    </p:spTree>
    <p:extLst>
      <p:ext uri="{BB962C8B-B14F-4D97-AF65-F5344CB8AC3E}">
        <p14:creationId xmlns:p14="http://schemas.microsoft.com/office/powerpoint/2010/main" val="1723228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205935-C1A7-4C8C-96D7-A9AACC99F001}"/>
              </a:ext>
            </a:extLst>
          </p:cNvPr>
          <p:cNvSpPr txBox="1"/>
          <p:nvPr/>
        </p:nvSpPr>
        <p:spPr>
          <a:xfrm>
            <a:off x="298966" y="196542"/>
            <a:ext cx="6937259" cy="1492667"/>
          </a:xfrm>
          <a:prstGeom prst="rect">
            <a:avLst/>
          </a:prstGeom>
        </p:spPr>
        <p:txBody>
          <a:bodyPr vert="horz" lIns="91440" tIns="45720" rIns="91440" bIns="45720" rtlCol="0" anchor="b">
            <a:normAutofit/>
          </a:bodyPr>
          <a:lstStyle/>
          <a:p>
            <a:pPr algn="ctr" defTabSz="914400">
              <a:lnSpc>
                <a:spcPct val="80000"/>
              </a:lnSpc>
              <a:spcBef>
                <a:spcPct val="0"/>
              </a:spcBef>
              <a:spcAft>
                <a:spcPts val="600"/>
              </a:spcAft>
            </a:pPr>
            <a:r>
              <a:rPr lang="en-US" sz="4800" b="1" spc="-120" dirty="0">
                <a:solidFill>
                  <a:srgbClr val="FFFFFF"/>
                </a:solidFill>
                <a:latin typeface="Arial Narrow" panose="020B0606020202030204" pitchFamily="34" charset="0"/>
                <a:ea typeface="+mj-ea"/>
                <a:cs typeface="+mj-cs"/>
              </a:rPr>
              <a:t>Turn in your pledge form by </a:t>
            </a:r>
          </a:p>
          <a:p>
            <a:pPr algn="ctr" defTabSz="914400">
              <a:lnSpc>
                <a:spcPct val="80000"/>
              </a:lnSpc>
              <a:spcBef>
                <a:spcPct val="0"/>
              </a:spcBef>
              <a:spcAft>
                <a:spcPts val="600"/>
              </a:spcAft>
            </a:pPr>
            <a:r>
              <a:rPr lang="en-US" sz="4800" b="1" u="sng" spc="-120" dirty="0">
                <a:solidFill>
                  <a:srgbClr val="FFC000"/>
                </a:solidFill>
                <a:effectLst>
                  <a:outerShdw blurRad="38100" dist="38100" dir="2700000" algn="tl">
                    <a:srgbClr val="000000">
                      <a:alpha val="43137"/>
                    </a:srgbClr>
                  </a:outerShdw>
                </a:effectLst>
                <a:latin typeface="Arial Narrow" panose="020B0606020202030204" pitchFamily="34" charset="0"/>
                <a:ea typeface="+mj-ea"/>
                <a:cs typeface="+mj-cs"/>
              </a:rPr>
              <a:t>June 18th </a:t>
            </a:r>
            <a:r>
              <a:rPr lang="en-US" sz="4800" b="1" spc="-120" dirty="0">
                <a:solidFill>
                  <a:srgbClr val="FFFFFF"/>
                </a:solidFill>
                <a:latin typeface="Arial Narrow" panose="020B0606020202030204" pitchFamily="34" charset="0"/>
                <a:ea typeface="+mj-ea"/>
                <a:cs typeface="+mj-cs"/>
              </a:rPr>
              <a:t>for the Free Raffle!</a:t>
            </a:r>
          </a:p>
        </p:txBody>
      </p:sp>
      <p:sp>
        <p:nvSpPr>
          <p:cNvPr id="73" name="Rectangle 72">
            <a:extLst>
              <a:ext uri="{FF2B5EF4-FFF2-40B4-BE49-F238E27FC236}">
                <a16:creationId xmlns:a16="http://schemas.microsoft.com/office/drawing/2014/main" id="{73EA2C3E-E336-4F2C-AC83-50B4F69A4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0CB99E7-6EB8-4C0C-B0BC-2B224DCF66EA}"/>
              </a:ext>
            </a:extLst>
          </p:cNvPr>
          <p:cNvPicPr>
            <a:picLocks noChangeAspect="1"/>
          </p:cNvPicPr>
          <p:nvPr/>
        </p:nvPicPr>
        <p:blipFill rotWithShape="1">
          <a:blip r:embed="rId2"/>
          <a:srcRect b="5900"/>
          <a:stretch/>
        </p:blipFill>
        <p:spPr>
          <a:xfrm>
            <a:off x="8467900" y="2659385"/>
            <a:ext cx="2809144" cy="3993918"/>
          </a:xfrm>
          <a:prstGeom prst="rect">
            <a:avLst/>
          </a:prstGeom>
        </p:spPr>
      </p:pic>
      <p:pic>
        <p:nvPicPr>
          <p:cNvPr id="3076" name="Picture 4" descr="Freebies: New Free Samples, Coupons, and Contests Daily | Earn gift cards,  Prizes, Win">
            <a:extLst>
              <a:ext uri="{FF2B5EF4-FFF2-40B4-BE49-F238E27FC236}">
                <a16:creationId xmlns:a16="http://schemas.microsoft.com/office/drawing/2014/main" id="{C0A32A8E-5CE7-4E9A-8AF6-4A008CE2C7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89131" y="93883"/>
            <a:ext cx="2566682" cy="2471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wall, indoor, cluttered, several&#10;&#10;Description automatically generated">
            <a:extLst>
              <a:ext uri="{FF2B5EF4-FFF2-40B4-BE49-F238E27FC236}">
                <a16:creationId xmlns:a16="http://schemas.microsoft.com/office/drawing/2014/main" id="{FC8B9218-C115-4F53-97C5-BAC3B40EB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65" y="1821674"/>
            <a:ext cx="3866255" cy="4572000"/>
          </a:xfrm>
          <a:prstGeom prst="rect">
            <a:avLst/>
          </a:prstGeom>
        </p:spPr>
      </p:pic>
      <p:pic>
        <p:nvPicPr>
          <p:cNvPr id="14" name="Picture 13" descr="A picture containing text, wall, indoor, cluttered&#10;&#10;Description automatically generated">
            <a:extLst>
              <a:ext uri="{FF2B5EF4-FFF2-40B4-BE49-F238E27FC236}">
                <a16:creationId xmlns:a16="http://schemas.microsoft.com/office/drawing/2014/main" id="{29C2D7DD-92D1-4B8C-AEB6-B8A6A7886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9554" y="2082245"/>
            <a:ext cx="2979056" cy="2405904"/>
          </a:xfrm>
          <a:prstGeom prst="rect">
            <a:avLst/>
          </a:prstGeom>
        </p:spPr>
      </p:pic>
      <p:sp>
        <p:nvSpPr>
          <p:cNvPr id="16" name="TextBox 15">
            <a:extLst>
              <a:ext uri="{FF2B5EF4-FFF2-40B4-BE49-F238E27FC236}">
                <a16:creationId xmlns:a16="http://schemas.microsoft.com/office/drawing/2014/main" id="{6AA9F59D-81AF-45DD-A8EC-55E1F0834E97}"/>
              </a:ext>
            </a:extLst>
          </p:cNvPr>
          <p:cNvSpPr txBox="1"/>
          <p:nvPr/>
        </p:nvSpPr>
        <p:spPr>
          <a:xfrm rot="20746779">
            <a:off x="4211641" y="4725550"/>
            <a:ext cx="3427541" cy="923330"/>
          </a:xfrm>
          <a:prstGeom prst="rect">
            <a:avLst/>
          </a:prstGeom>
          <a:noFill/>
        </p:spPr>
        <p:txBody>
          <a:bodyPr wrap="none" rtlCol="0">
            <a:spAutoFit/>
          </a:bodyPr>
          <a:lstStyle/>
          <a:p>
            <a:r>
              <a:rPr lang="en-US" b="1" dirty="0">
                <a:solidFill>
                  <a:schemeClr val="bg1"/>
                </a:solidFill>
              </a:rPr>
              <a:t>$100 Amazon Gift Card</a:t>
            </a:r>
          </a:p>
          <a:p>
            <a:r>
              <a:rPr lang="en-US" b="1" dirty="0">
                <a:solidFill>
                  <a:schemeClr val="bg1"/>
                </a:solidFill>
              </a:rPr>
              <a:t>$200 Bed, Bath &amp; Beyond Gift Card</a:t>
            </a:r>
          </a:p>
          <a:p>
            <a:r>
              <a:rPr lang="en-US" b="1" dirty="0">
                <a:solidFill>
                  <a:schemeClr val="bg1"/>
                </a:solidFill>
              </a:rPr>
              <a:t>$100 Amazon Gift Card</a:t>
            </a:r>
          </a:p>
        </p:txBody>
      </p:sp>
    </p:spTree>
    <p:extLst>
      <p:ext uri="{BB962C8B-B14F-4D97-AF65-F5344CB8AC3E}">
        <p14:creationId xmlns:p14="http://schemas.microsoft.com/office/powerpoint/2010/main" val="312019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343E692-65AA-4607-A564-CDDCD4DE1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117871"/>
            <a:ext cx="11772900" cy="6622257"/>
          </a:xfrm>
          <a:prstGeom prst="rect">
            <a:avLst/>
          </a:prstGeom>
        </p:spPr>
      </p:pic>
      <p:pic>
        <p:nvPicPr>
          <p:cNvPr id="6" name="Picture 5" descr="Text&#10;&#10;Description automatically generated">
            <a:extLst>
              <a:ext uri="{FF2B5EF4-FFF2-40B4-BE49-F238E27FC236}">
                <a16:creationId xmlns:a16="http://schemas.microsoft.com/office/drawing/2014/main" id="{34267947-5B0D-48FB-95B9-942E74925FFA}"/>
              </a:ext>
            </a:extLst>
          </p:cNvPr>
          <p:cNvPicPr>
            <a:picLocks noChangeAspect="1"/>
          </p:cNvPicPr>
          <p:nvPr/>
        </p:nvPicPr>
        <p:blipFill rotWithShape="1">
          <a:blip r:embed="rId3">
            <a:extLst>
              <a:ext uri="{28A0092B-C50C-407E-A947-70E740481C1C}">
                <a14:useLocalDpi xmlns:a14="http://schemas.microsoft.com/office/drawing/2010/main" val="0"/>
              </a:ext>
            </a:extLst>
          </a:blip>
          <a:srcRect l="24292"/>
          <a:stretch/>
        </p:blipFill>
        <p:spPr>
          <a:xfrm>
            <a:off x="10115550" y="3571875"/>
            <a:ext cx="1866900" cy="1849441"/>
          </a:xfrm>
          <a:prstGeom prst="rect">
            <a:avLst/>
          </a:prstGeom>
        </p:spPr>
      </p:pic>
      <p:sp>
        <p:nvSpPr>
          <p:cNvPr id="7" name="Right Arrow 12">
            <a:extLst>
              <a:ext uri="{FF2B5EF4-FFF2-40B4-BE49-F238E27FC236}">
                <a16:creationId xmlns:a16="http://schemas.microsoft.com/office/drawing/2014/main" id="{8872B4D2-6175-4520-91F8-C2ABAB673781}"/>
              </a:ext>
            </a:extLst>
          </p:cNvPr>
          <p:cNvSpPr/>
          <p:nvPr/>
        </p:nvSpPr>
        <p:spPr>
          <a:xfrm>
            <a:off x="3638550" y="4648691"/>
            <a:ext cx="6477000" cy="323055"/>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ap&#10;&#10;Description automatically generated">
            <a:extLst>
              <a:ext uri="{FF2B5EF4-FFF2-40B4-BE49-F238E27FC236}">
                <a16:creationId xmlns:a16="http://schemas.microsoft.com/office/drawing/2014/main" id="{03F99C88-1F77-41C4-99B0-6CA2E89D4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9266" y="605421"/>
            <a:ext cx="3033184" cy="2274888"/>
          </a:xfrm>
          <a:prstGeom prst="rect">
            <a:avLst/>
          </a:prstGeom>
        </p:spPr>
      </p:pic>
      <p:sp>
        <p:nvSpPr>
          <p:cNvPr id="13" name="Right Arrow 12">
            <a:extLst>
              <a:ext uri="{FF2B5EF4-FFF2-40B4-BE49-F238E27FC236}">
                <a16:creationId xmlns:a16="http://schemas.microsoft.com/office/drawing/2014/main" id="{DC175955-A6BF-4179-91D6-8B397D71EE60}"/>
              </a:ext>
            </a:extLst>
          </p:cNvPr>
          <p:cNvSpPr/>
          <p:nvPr/>
        </p:nvSpPr>
        <p:spPr>
          <a:xfrm>
            <a:off x="5591549" y="2414589"/>
            <a:ext cx="3357717" cy="323055"/>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Facebook like button - Wikipedia">
            <a:extLst>
              <a:ext uri="{FF2B5EF4-FFF2-40B4-BE49-F238E27FC236}">
                <a16:creationId xmlns:a16="http://schemas.microsoft.com/office/drawing/2014/main" id="{E403A9C9-F45D-49F5-A512-5E7075F32A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678" t="21017" r="26347" b="22033"/>
          <a:stretch/>
        </p:blipFill>
        <p:spPr bwMode="auto">
          <a:xfrm>
            <a:off x="6329778" y="3431685"/>
            <a:ext cx="603682" cy="55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239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61DAA18-0069-4CE2-915A-CB6CB9099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64" y="116305"/>
            <a:ext cx="11778471" cy="6625390"/>
          </a:xfrm>
          <a:prstGeom prst="rect">
            <a:avLst/>
          </a:prstGeom>
        </p:spPr>
      </p:pic>
      <p:pic>
        <p:nvPicPr>
          <p:cNvPr id="8" name="Picture 7" descr="Timeline&#10;&#10;Description automatically generated">
            <a:extLst>
              <a:ext uri="{FF2B5EF4-FFF2-40B4-BE49-F238E27FC236}">
                <a16:creationId xmlns:a16="http://schemas.microsoft.com/office/drawing/2014/main" id="{522DA7B2-BEC7-4C38-BF57-4F0382FEF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6194" y="135355"/>
            <a:ext cx="3980944" cy="2799102"/>
          </a:xfrm>
          <a:prstGeom prst="rect">
            <a:avLst/>
          </a:prstGeom>
        </p:spPr>
      </p:pic>
    </p:spTree>
    <p:extLst>
      <p:ext uri="{BB962C8B-B14F-4D97-AF65-F5344CB8AC3E}">
        <p14:creationId xmlns:p14="http://schemas.microsoft.com/office/powerpoint/2010/main" val="346340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67814298-9CA2-4B32-9461-4445CB71E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9" y="73670"/>
            <a:ext cx="11930062" cy="6710660"/>
          </a:xfrm>
          <a:prstGeom prst="rect">
            <a:avLst/>
          </a:prstGeom>
        </p:spPr>
      </p:pic>
    </p:spTree>
    <p:extLst>
      <p:ext uri="{BB962C8B-B14F-4D97-AF65-F5344CB8AC3E}">
        <p14:creationId xmlns:p14="http://schemas.microsoft.com/office/powerpoint/2010/main" val="3040513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Image result for patient in distress">
            <a:extLst>
              <a:ext uri="{FF2B5EF4-FFF2-40B4-BE49-F238E27FC236}">
                <a16:creationId xmlns:a16="http://schemas.microsoft.com/office/drawing/2014/main" id="{A04D1CD1-7F37-40DE-8A0B-64CDC97134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75" r="4077" b="2"/>
          <a:stretch/>
        </p:blipFill>
        <p:spPr bwMode="auto">
          <a:xfrm>
            <a:off x="643467" y="643467"/>
            <a:ext cx="3415613"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imeline&#10;&#10;Description automatically generated">
            <a:extLst>
              <a:ext uri="{FF2B5EF4-FFF2-40B4-BE49-F238E27FC236}">
                <a16:creationId xmlns:a16="http://schemas.microsoft.com/office/drawing/2014/main" id="{49871FB1-7F06-4FA2-BB72-9D34094A343E}"/>
              </a:ext>
            </a:extLst>
          </p:cNvPr>
          <p:cNvPicPr>
            <a:picLocks noChangeAspect="1"/>
          </p:cNvPicPr>
          <p:nvPr/>
        </p:nvPicPr>
        <p:blipFill rotWithShape="1">
          <a:blip r:embed="rId3">
            <a:extLst>
              <a:ext uri="{28A0092B-C50C-407E-A947-70E740481C1C}">
                <a14:useLocalDpi xmlns:a14="http://schemas.microsoft.com/office/drawing/2010/main" val="0"/>
              </a:ext>
            </a:extLst>
          </a:blip>
          <a:srcRect l="8263" r="17741" b="-1"/>
          <a:stretch/>
        </p:blipFill>
        <p:spPr>
          <a:xfrm>
            <a:off x="4219945" y="643467"/>
            <a:ext cx="7328587" cy="5571066"/>
          </a:xfrm>
          <a:prstGeom prst="rect">
            <a:avLst/>
          </a:prstGeom>
        </p:spPr>
      </p:pic>
    </p:spTree>
    <p:extLst>
      <p:ext uri="{BB962C8B-B14F-4D97-AF65-F5344CB8AC3E}">
        <p14:creationId xmlns:p14="http://schemas.microsoft.com/office/powerpoint/2010/main" val="67553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F8AD2B8F-DE87-4EDD-99E4-D63CDD9B2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12" y="120551"/>
            <a:ext cx="11763375" cy="6616898"/>
          </a:xfrm>
          <a:prstGeom prst="rect">
            <a:avLst/>
          </a:prstGeom>
        </p:spPr>
      </p:pic>
    </p:spTree>
    <p:extLst>
      <p:ext uri="{BB962C8B-B14F-4D97-AF65-F5344CB8AC3E}">
        <p14:creationId xmlns:p14="http://schemas.microsoft.com/office/powerpoint/2010/main" val="377056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608EC6DD-A857-4B0F-97E3-6BD32DAF5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290" y="85560"/>
            <a:ext cx="3962770" cy="1704048"/>
          </a:xfrm>
          <a:prstGeom prst="rect">
            <a:avLst/>
          </a:prstGeom>
        </p:spPr>
      </p:pic>
      <p:sp>
        <p:nvSpPr>
          <p:cNvPr id="12" name="TextBox 11">
            <a:extLst>
              <a:ext uri="{FF2B5EF4-FFF2-40B4-BE49-F238E27FC236}">
                <a16:creationId xmlns:a16="http://schemas.microsoft.com/office/drawing/2014/main" id="{15413A36-C791-481C-8DB8-5C350B97A723}"/>
              </a:ext>
            </a:extLst>
          </p:cNvPr>
          <p:cNvSpPr txBox="1"/>
          <p:nvPr/>
        </p:nvSpPr>
        <p:spPr>
          <a:xfrm>
            <a:off x="8345912" y="6361028"/>
            <a:ext cx="3646063" cy="461665"/>
          </a:xfrm>
          <a:prstGeom prst="rect">
            <a:avLst/>
          </a:prstGeom>
          <a:noFill/>
        </p:spPr>
        <p:txBody>
          <a:bodyPr wrap="none" rtlCol="0">
            <a:spAutoFit/>
          </a:bodyPr>
          <a:lstStyle/>
          <a:p>
            <a:r>
              <a:rPr lang="en-US" sz="2400" b="1" dirty="0">
                <a:solidFill>
                  <a:schemeClr val="bg1"/>
                </a:solidFill>
              </a:rPr>
              <a:t>Filling in the gaps with hope.</a:t>
            </a:r>
          </a:p>
        </p:txBody>
      </p:sp>
      <p:pic>
        <p:nvPicPr>
          <p:cNvPr id="16" name="Picture 15" descr="A group of people posing for a photo&#10;&#10;Description automatically generated">
            <a:extLst>
              <a:ext uri="{FF2B5EF4-FFF2-40B4-BE49-F238E27FC236}">
                <a16:creationId xmlns:a16="http://schemas.microsoft.com/office/drawing/2014/main" id="{0A64C4F2-643B-47BB-93F5-53046C63F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4561" y="4180868"/>
            <a:ext cx="2701112" cy="2211310"/>
          </a:xfrm>
          <a:prstGeom prst="rect">
            <a:avLst/>
          </a:prstGeom>
        </p:spPr>
      </p:pic>
      <p:pic>
        <p:nvPicPr>
          <p:cNvPr id="18" name="Picture 17" descr="A picture containing person, wall, indoor&#10;&#10;Description automatically generated">
            <a:extLst>
              <a:ext uri="{FF2B5EF4-FFF2-40B4-BE49-F238E27FC236}">
                <a16:creationId xmlns:a16="http://schemas.microsoft.com/office/drawing/2014/main" id="{A025C053-C2A4-4DD2-9D7F-37B1F1832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 y="4214527"/>
            <a:ext cx="2903534" cy="2177651"/>
          </a:xfrm>
          <a:prstGeom prst="rect">
            <a:avLst/>
          </a:prstGeom>
        </p:spPr>
      </p:pic>
      <p:pic>
        <p:nvPicPr>
          <p:cNvPr id="22" name="Picture 21" descr="A picture containing text, building, outdoor, parked&#10;&#10;Description automatically generated">
            <a:extLst>
              <a:ext uri="{FF2B5EF4-FFF2-40B4-BE49-F238E27FC236}">
                <a16:creationId xmlns:a16="http://schemas.microsoft.com/office/drawing/2014/main" id="{B80E6B9F-443F-494A-A9F5-31FCDA18AE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3049" y="4193027"/>
            <a:ext cx="2903534" cy="2199151"/>
          </a:xfrm>
          <a:prstGeom prst="rect">
            <a:avLst/>
          </a:prstGeom>
        </p:spPr>
      </p:pic>
      <p:pic>
        <p:nvPicPr>
          <p:cNvPr id="5122" name="Picture 2" descr="Living in Inequality, Dying in Despair - Institute for Policy Studies">
            <a:extLst>
              <a:ext uri="{FF2B5EF4-FFF2-40B4-BE49-F238E27FC236}">
                <a16:creationId xmlns:a16="http://schemas.microsoft.com/office/drawing/2014/main" id="{473F0AB6-1117-44D0-B242-9DE331CA16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6509"/>
          <a:stretch/>
        </p:blipFill>
        <p:spPr bwMode="auto">
          <a:xfrm>
            <a:off x="3221537" y="4209427"/>
            <a:ext cx="2903534" cy="217354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2A76A157-CA8B-4FCC-9608-AB32D2977262}"/>
              </a:ext>
            </a:extLst>
          </p:cNvPr>
          <p:cNvSpPr/>
          <p:nvPr/>
        </p:nvSpPr>
        <p:spPr>
          <a:xfrm>
            <a:off x="747296" y="1768250"/>
            <a:ext cx="10830758" cy="2308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00AF454-0BA8-43F6-9E10-C97F511FB0CE}"/>
              </a:ext>
            </a:extLst>
          </p:cNvPr>
          <p:cNvSpPr txBox="1"/>
          <p:nvPr/>
        </p:nvSpPr>
        <p:spPr>
          <a:xfrm>
            <a:off x="965629" y="1906060"/>
            <a:ext cx="10394092" cy="2169825"/>
          </a:xfrm>
          <a:prstGeom prst="rect">
            <a:avLst/>
          </a:prstGeom>
          <a:noFill/>
        </p:spPr>
        <p:txBody>
          <a:bodyPr wrap="square" rtlCol="0">
            <a:spAutoFit/>
          </a:bodyPr>
          <a:lstStyle/>
          <a:p>
            <a:pPr algn="ctr"/>
            <a:r>
              <a:rPr lang="en-US" sz="3600" dirty="0">
                <a:latin typeface="Bodoni MT" panose="02070603080606020203" pitchFamily="18" charset="0"/>
              </a:rPr>
              <a:t>Why do we exist?</a:t>
            </a:r>
            <a:endParaRPr lang="en-US" sz="900" dirty="0">
              <a:latin typeface="Bodoni MT" panose="02070603080606020203" pitchFamily="18" charset="0"/>
            </a:endParaRPr>
          </a:p>
          <a:p>
            <a:endParaRPr lang="en-US" sz="900" dirty="0">
              <a:latin typeface="Bodoni MT" panose="02070603080606020203" pitchFamily="18" charset="0"/>
            </a:endParaRPr>
          </a:p>
          <a:p>
            <a:r>
              <a:rPr lang="en-US" sz="1800" dirty="0">
                <a:effectLst/>
                <a:latin typeface="Bodoni MT" panose="02070603080606020203" pitchFamily="18" charset="0"/>
                <a:ea typeface="Times New Roman" panose="02020603050405020304" pitchFamily="18" charset="0"/>
                <a:cs typeface="Times New Roman" panose="02020603050405020304" pitchFamily="18" charset="0"/>
              </a:rPr>
              <a:t>The reason we exist is because when you’re sick it’s difficult enough without having to worry if you have a ride to chemotherapy or treatment, or if you can pay for the expensive medicine, home oxygen, walkers, insulin, and other items you need that aren’t covered by insurance. Your gift fills in those heartbreaking gaps of suffering with hope and healing for patients at St. Margaret. We thank you on their behalf.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6803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6BD15585-318E-4B92-9865-67BECCE5B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40" y="86141"/>
            <a:ext cx="11885720" cy="6685718"/>
          </a:xfrm>
          <a:prstGeom prst="rect">
            <a:avLst/>
          </a:prstGeom>
        </p:spPr>
      </p:pic>
    </p:spTree>
    <p:extLst>
      <p:ext uri="{BB962C8B-B14F-4D97-AF65-F5344CB8AC3E}">
        <p14:creationId xmlns:p14="http://schemas.microsoft.com/office/powerpoint/2010/main" val="334862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9FE96F7-72A9-4316-889E-C548C9C7D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3" y="99874"/>
            <a:ext cx="11883478" cy="6684456"/>
          </a:xfrm>
          <a:prstGeom prst="rect">
            <a:avLst/>
          </a:prstGeom>
        </p:spPr>
      </p:pic>
    </p:spTree>
    <p:extLst>
      <p:ext uri="{BB962C8B-B14F-4D97-AF65-F5344CB8AC3E}">
        <p14:creationId xmlns:p14="http://schemas.microsoft.com/office/powerpoint/2010/main" val="288665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1BAE352F-B3FC-499F-8D82-88BF3A162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3" y="108086"/>
            <a:ext cx="11807693" cy="6641827"/>
          </a:xfrm>
          <a:prstGeom prst="rect">
            <a:avLst/>
          </a:prstGeom>
        </p:spPr>
      </p:pic>
    </p:spTree>
    <p:extLst>
      <p:ext uri="{BB962C8B-B14F-4D97-AF65-F5344CB8AC3E}">
        <p14:creationId xmlns:p14="http://schemas.microsoft.com/office/powerpoint/2010/main" val="119088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AE851443-85D4-4645-8130-5B5F3A63B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550" y="152400"/>
            <a:ext cx="4914900" cy="6553200"/>
          </a:xfrm>
          <a:prstGeom prst="rect">
            <a:avLst/>
          </a:prstGeom>
        </p:spPr>
      </p:pic>
      <p:pic>
        <p:nvPicPr>
          <p:cNvPr id="7" name="Picture 6" descr="Text&#10;&#10;Description automatically generated">
            <a:extLst>
              <a:ext uri="{FF2B5EF4-FFF2-40B4-BE49-F238E27FC236}">
                <a16:creationId xmlns:a16="http://schemas.microsoft.com/office/drawing/2014/main" id="{647E3E54-2FAA-4886-9968-958C27BE2C89}"/>
              </a:ext>
            </a:extLst>
          </p:cNvPr>
          <p:cNvPicPr>
            <a:picLocks noChangeAspect="1"/>
          </p:cNvPicPr>
          <p:nvPr/>
        </p:nvPicPr>
        <p:blipFill rotWithShape="1">
          <a:blip r:embed="rId3">
            <a:extLst>
              <a:ext uri="{28A0092B-C50C-407E-A947-70E740481C1C}">
                <a14:useLocalDpi xmlns:a14="http://schemas.microsoft.com/office/drawing/2010/main" val="0"/>
              </a:ext>
            </a:extLst>
          </a:blip>
          <a:srcRect r="49448" b="21434"/>
          <a:stretch/>
        </p:blipFill>
        <p:spPr>
          <a:xfrm>
            <a:off x="1725024" y="3516644"/>
            <a:ext cx="2378661" cy="2772588"/>
          </a:xfrm>
          <a:prstGeom prst="rect">
            <a:avLst/>
          </a:prstGeom>
        </p:spPr>
      </p:pic>
      <p:pic>
        <p:nvPicPr>
          <p:cNvPr id="9" name="Picture 8" descr="Text&#10;&#10;Description automatically generated">
            <a:extLst>
              <a:ext uri="{FF2B5EF4-FFF2-40B4-BE49-F238E27FC236}">
                <a16:creationId xmlns:a16="http://schemas.microsoft.com/office/drawing/2014/main" id="{05D30BD5-0694-46C3-A5E6-404520A49F44}"/>
              </a:ext>
            </a:extLst>
          </p:cNvPr>
          <p:cNvPicPr>
            <a:picLocks noChangeAspect="1"/>
          </p:cNvPicPr>
          <p:nvPr/>
        </p:nvPicPr>
        <p:blipFill rotWithShape="1">
          <a:blip r:embed="rId4">
            <a:extLst>
              <a:ext uri="{28A0092B-C50C-407E-A947-70E740481C1C}">
                <a14:useLocalDpi xmlns:a14="http://schemas.microsoft.com/office/drawing/2010/main" val="0"/>
              </a:ext>
            </a:extLst>
          </a:blip>
          <a:srcRect l="20170" r="17758" b="63261"/>
          <a:stretch/>
        </p:blipFill>
        <p:spPr>
          <a:xfrm>
            <a:off x="1180823" y="240636"/>
            <a:ext cx="2867487" cy="2262868"/>
          </a:xfrm>
          <a:prstGeom prst="rect">
            <a:avLst/>
          </a:prstGeom>
        </p:spPr>
      </p:pic>
      <p:sp>
        <p:nvSpPr>
          <p:cNvPr id="12" name="Right Arrow 12">
            <a:extLst>
              <a:ext uri="{FF2B5EF4-FFF2-40B4-BE49-F238E27FC236}">
                <a16:creationId xmlns:a16="http://schemas.microsoft.com/office/drawing/2014/main" id="{09E3FF24-9B60-4D88-BF9F-2F69FE5C8930}"/>
              </a:ext>
            </a:extLst>
          </p:cNvPr>
          <p:cNvSpPr/>
          <p:nvPr/>
        </p:nvSpPr>
        <p:spPr>
          <a:xfrm rot="10800000">
            <a:off x="3547393" y="1410605"/>
            <a:ext cx="1402116" cy="54445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2">
            <a:extLst>
              <a:ext uri="{FF2B5EF4-FFF2-40B4-BE49-F238E27FC236}">
                <a16:creationId xmlns:a16="http://schemas.microsoft.com/office/drawing/2014/main" id="{DC93BB25-3BDD-47F7-A3BB-58BFE4FC87E2}"/>
              </a:ext>
            </a:extLst>
          </p:cNvPr>
          <p:cNvSpPr/>
          <p:nvPr/>
        </p:nvSpPr>
        <p:spPr>
          <a:xfrm>
            <a:off x="709092" y="4559006"/>
            <a:ext cx="1402116" cy="54445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2">
            <a:extLst>
              <a:ext uri="{FF2B5EF4-FFF2-40B4-BE49-F238E27FC236}">
                <a16:creationId xmlns:a16="http://schemas.microsoft.com/office/drawing/2014/main" id="{394AE0D0-C9D9-4AED-AF03-5B4EC06C8A8B}"/>
              </a:ext>
            </a:extLst>
          </p:cNvPr>
          <p:cNvSpPr/>
          <p:nvPr/>
        </p:nvSpPr>
        <p:spPr>
          <a:xfrm>
            <a:off x="6305180" y="3429000"/>
            <a:ext cx="1278384" cy="54445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1C20106-B6CD-444E-89AC-86D795A959D9}"/>
              </a:ext>
            </a:extLst>
          </p:cNvPr>
          <p:cNvSpPr txBox="1"/>
          <p:nvPr/>
        </p:nvSpPr>
        <p:spPr>
          <a:xfrm rot="20710213">
            <a:off x="4245177" y="4423800"/>
            <a:ext cx="2473754" cy="1323439"/>
          </a:xfrm>
          <a:prstGeom prst="rect">
            <a:avLst/>
          </a:prstGeom>
          <a:noFill/>
        </p:spPr>
        <p:txBody>
          <a:bodyPr wrap="none" rtlCol="0">
            <a:spAutoFit/>
          </a:bodyPr>
          <a:lstStyle/>
          <a:p>
            <a:pPr algn="ctr"/>
            <a:r>
              <a:rPr lang="en-US" sz="4000" b="1" dirty="0">
                <a:solidFill>
                  <a:schemeClr val="bg1"/>
                </a:solidFill>
                <a:latin typeface="Arial Narrow" panose="020B0606020202030204" pitchFamily="34" charset="0"/>
              </a:rPr>
              <a:t>GET THEM </a:t>
            </a:r>
          </a:p>
          <a:p>
            <a:pPr algn="ctr"/>
            <a:r>
              <a:rPr lang="en-US" sz="4000" b="1" dirty="0">
                <a:solidFill>
                  <a:schemeClr val="bg1"/>
                </a:solidFill>
                <a:latin typeface="Arial Narrow" panose="020B0606020202030204" pitchFamily="34" charset="0"/>
              </a:rPr>
              <a:t>ALL!</a:t>
            </a:r>
          </a:p>
        </p:txBody>
      </p:sp>
      <p:sp>
        <p:nvSpPr>
          <p:cNvPr id="18" name="Rectangle 17">
            <a:extLst>
              <a:ext uri="{FF2B5EF4-FFF2-40B4-BE49-F238E27FC236}">
                <a16:creationId xmlns:a16="http://schemas.microsoft.com/office/drawing/2014/main" id="{195A76C5-CAE8-48B2-8E71-345BE203B463}"/>
              </a:ext>
            </a:extLst>
          </p:cNvPr>
          <p:cNvSpPr/>
          <p:nvPr/>
        </p:nvSpPr>
        <p:spPr>
          <a:xfrm>
            <a:off x="4029076" y="235357"/>
            <a:ext cx="2066924" cy="1077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625171B-FF44-48E5-9CCE-F8A9D8CE3B7F}"/>
              </a:ext>
            </a:extLst>
          </p:cNvPr>
          <p:cNvSpPr txBox="1"/>
          <p:nvPr/>
        </p:nvSpPr>
        <p:spPr>
          <a:xfrm>
            <a:off x="4087081" y="235357"/>
            <a:ext cx="2066924" cy="1569660"/>
          </a:xfrm>
          <a:prstGeom prst="rect">
            <a:avLst/>
          </a:prstGeom>
          <a:noFill/>
        </p:spPr>
        <p:txBody>
          <a:bodyPr wrap="square" rtlCol="0">
            <a:spAutoFit/>
          </a:bodyPr>
          <a:lstStyle/>
          <a:p>
            <a:pPr algn="ctr"/>
            <a:r>
              <a:rPr lang="en-US" sz="3200" b="1" dirty="0"/>
              <a:t>$3 a pay or </a:t>
            </a:r>
          </a:p>
          <a:p>
            <a:pPr algn="ctr"/>
            <a:r>
              <a:rPr lang="en-US" sz="3200" b="1" dirty="0"/>
              <a:t>$40 once.</a:t>
            </a:r>
          </a:p>
          <a:p>
            <a:pPr algn="ctr"/>
            <a:endParaRPr lang="en-US" sz="3200" b="1" dirty="0"/>
          </a:p>
        </p:txBody>
      </p:sp>
      <p:sp>
        <p:nvSpPr>
          <p:cNvPr id="21" name="Rectangle 20">
            <a:extLst>
              <a:ext uri="{FF2B5EF4-FFF2-40B4-BE49-F238E27FC236}">
                <a16:creationId xmlns:a16="http://schemas.microsoft.com/office/drawing/2014/main" id="{A01A80D5-DA1A-47EC-80C0-2077B819CA46}"/>
              </a:ext>
            </a:extLst>
          </p:cNvPr>
          <p:cNvSpPr/>
          <p:nvPr/>
        </p:nvSpPr>
        <p:spPr>
          <a:xfrm>
            <a:off x="4629151" y="2379681"/>
            <a:ext cx="2066924" cy="1077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31A9544-4032-4361-B236-5BD7D60D827F}"/>
              </a:ext>
            </a:extLst>
          </p:cNvPr>
          <p:cNvSpPr txBox="1"/>
          <p:nvPr/>
        </p:nvSpPr>
        <p:spPr>
          <a:xfrm>
            <a:off x="4735376" y="2365639"/>
            <a:ext cx="1895799" cy="1569660"/>
          </a:xfrm>
          <a:prstGeom prst="rect">
            <a:avLst/>
          </a:prstGeom>
          <a:noFill/>
        </p:spPr>
        <p:txBody>
          <a:bodyPr wrap="square" rtlCol="0">
            <a:spAutoFit/>
          </a:bodyPr>
          <a:lstStyle/>
          <a:p>
            <a:pPr algn="ctr"/>
            <a:r>
              <a:rPr lang="en-US" sz="3200" b="1" dirty="0"/>
              <a:t>2 Hour-a-month.</a:t>
            </a:r>
          </a:p>
          <a:p>
            <a:pPr algn="ctr"/>
            <a:endParaRPr lang="en-US" sz="3200" b="1" dirty="0"/>
          </a:p>
        </p:txBody>
      </p:sp>
      <p:sp>
        <p:nvSpPr>
          <p:cNvPr id="23" name="Rectangle 22">
            <a:extLst>
              <a:ext uri="{FF2B5EF4-FFF2-40B4-BE49-F238E27FC236}">
                <a16:creationId xmlns:a16="http://schemas.microsoft.com/office/drawing/2014/main" id="{AD0BCA10-BDEB-4B5C-AFD6-B55C6412DF58}"/>
              </a:ext>
            </a:extLst>
          </p:cNvPr>
          <p:cNvSpPr/>
          <p:nvPr/>
        </p:nvSpPr>
        <p:spPr>
          <a:xfrm>
            <a:off x="116637" y="3507795"/>
            <a:ext cx="1613201" cy="1077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37129CA-991D-48BE-8414-D1BE0F23E0E1}"/>
              </a:ext>
            </a:extLst>
          </p:cNvPr>
          <p:cNvSpPr txBox="1"/>
          <p:nvPr/>
        </p:nvSpPr>
        <p:spPr>
          <a:xfrm>
            <a:off x="116637" y="3507795"/>
            <a:ext cx="1670667" cy="1569660"/>
          </a:xfrm>
          <a:prstGeom prst="rect">
            <a:avLst/>
          </a:prstGeom>
          <a:noFill/>
        </p:spPr>
        <p:txBody>
          <a:bodyPr wrap="square" rtlCol="0">
            <a:spAutoFit/>
          </a:bodyPr>
          <a:lstStyle/>
          <a:p>
            <a:pPr algn="ctr"/>
            <a:r>
              <a:rPr lang="en-US" sz="3200" b="1" dirty="0"/>
              <a:t>Hour-a-month.</a:t>
            </a:r>
          </a:p>
          <a:p>
            <a:pPr algn="ctr"/>
            <a:endParaRPr lang="en-US" sz="3200" b="1" dirty="0">
              <a:solidFill>
                <a:schemeClr val="bg1"/>
              </a:solidFill>
            </a:endParaRPr>
          </a:p>
        </p:txBody>
      </p:sp>
    </p:spTree>
    <p:extLst>
      <p:ext uri="{BB962C8B-B14F-4D97-AF65-F5344CB8AC3E}">
        <p14:creationId xmlns:p14="http://schemas.microsoft.com/office/powerpoint/2010/main" val="156535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1DC0748-F5F2-4593-9643-D29B08083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6" y="92422"/>
            <a:ext cx="11863387" cy="6673155"/>
          </a:xfrm>
          <a:prstGeom prst="rect">
            <a:avLst/>
          </a:prstGeom>
        </p:spPr>
      </p:pic>
      <p:sp>
        <p:nvSpPr>
          <p:cNvPr id="4" name="Rectangle 3">
            <a:extLst>
              <a:ext uri="{FF2B5EF4-FFF2-40B4-BE49-F238E27FC236}">
                <a16:creationId xmlns:a16="http://schemas.microsoft.com/office/drawing/2014/main" id="{73943BF9-4DFE-4CBC-B921-DEB05059C171}"/>
              </a:ext>
            </a:extLst>
          </p:cNvPr>
          <p:cNvSpPr/>
          <p:nvPr/>
        </p:nvSpPr>
        <p:spPr>
          <a:xfrm>
            <a:off x="764343" y="409509"/>
            <a:ext cx="6391922" cy="2823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Facebook like button - Wikipedia">
            <a:extLst>
              <a:ext uri="{FF2B5EF4-FFF2-40B4-BE49-F238E27FC236}">
                <a16:creationId xmlns:a16="http://schemas.microsoft.com/office/drawing/2014/main" id="{4A2049DB-CC30-4C75-92F2-A84DC78294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78" t="21017" r="26347" b="22033"/>
          <a:stretch/>
        </p:blipFill>
        <p:spPr bwMode="auto">
          <a:xfrm>
            <a:off x="512617" y="397789"/>
            <a:ext cx="1743075"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A38C3B-C154-4737-B972-D40F03F1CB5C}"/>
              </a:ext>
            </a:extLst>
          </p:cNvPr>
          <p:cNvSpPr txBox="1"/>
          <p:nvPr/>
        </p:nvSpPr>
        <p:spPr>
          <a:xfrm>
            <a:off x="700727" y="2248187"/>
            <a:ext cx="3368230" cy="584775"/>
          </a:xfrm>
          <a:prstGeom prst="rect">
            <a:avLst/>
          </a:prstGeom>
          <a:noFill/>
        </p:spPr>
        <p:txBody>
          <a:bodyPr wrap="none" rtlCol="0">
            <a:spAutoFit/>
          </a:bodyPr>
          <a:lstStyle/>
          <a:p>
            <a:r>
              <a:rPr lang="en-US" sz="3200" dirty="0">
                <a:latin typeface="Algerian" panose="04020705040A02060702" pitchFamily="82" charset="0"/>
              </a:rPr>
              <a:t>You Would get!</a:t>
            </a:r>
          </a:p>
        </p:txBody>
      </p:sp>
      <p:sp>
        <p:nvSpPr>
          <p:cNvPr id="10" name="TextBox 9">
            <a:extLst>
              <a:ext uri="{FF2B5EF4-FFF2-40B4-BE49-F238E27FC236}">
                <a16:creationId xmlns:a16="http://schemas.microsoft.com/office/drawing/2014/main" id="{3042F26D-9A07-4FB7-831E-693F148C38E3}"/>
              </a:ext>
            </a:extLst>
          </p:cNvPr>
          <p:cNvSpPr txBox="1"/>
          <p:nvPr/>
        </p:nvSpPr>
        <p:spPr>
          <a:xfrm>
            <a:off x="2206764" y="401850"/>
            <a:ext cx="2005677" cy="1077218"/>
          </a:xfrm>
          <a:prstGeom prst="rect">
            <a:avLst/>
          </a:prstGeom>
          <a:noFill/>
        </p:spPr>
        <p:txBody>
          <a:bodyPr wrap="none" rtlCol="0">
            <a:spAutoFit/>
          </a:bodyPr>
          <a:lstStyle/>
          <a:p>
            <a:pPr algn="ctr"/>
            <a:r>
              <a:rPr lang="en-US" sz="3200" dirty="0">
                <a:latin typeface="Algerian" panose="04020705040A02060702" pitchFamily="82" charset="0"/>
              </a:rPr>
              <a:t>If we </a:t>
            </a:r>
          </a:p>
          <a:p>
            <a:pPr algn="ctr"/>
            <a:r>
              <a:rPr lang="en-US" sz="3200" dirty="0">
                <a:latin typeface="Algerian" panose="04020705040A02060702" pitchFamily="82" charset="0"/>
              </a:rPr>
              <a:t>See This!</a:t>
            </a:r>
          </a:p>
        </p:txBody>
      </p:sp>
      <p:sp>
        <p:nvSpPr>
          <p:cNvPr id="11" name="Right Arrow 12">
            <a:extLst>
              <a:ext uri="{FF2B5EF4-FFF2-40B4-BE49-F238E27FC236}">
                <a16:creationId xmlns:a16="http://schemas.microsoft.com/office/drawing/2014/main" id="{E084788C-B524-44CA-9C56-AFB66A76005D}"/>
              </a:ext>
            </a:extLst>
          </p:cNvPr>
          <p:cNvSpPr/>
          <p:nvPr/>
        </p:nvSpPr>
        <p:spPr>
          <a:xfrm rot="11791218">
            <a:off x="2160754" y="1423702"/>
            <a:ext cx="886497" cy="54445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Shadyside Inn All Suites Hotel in Pittsburgh, United States of America from  127$, photos, reviews - zenhotels.com">
            <a:extLst>
              <a:ext uri="{FF2B5EF4-FFF2-40B4-BE49-F238E27FC236}">
                <a16:creationId xmlns:a16="http://schemas.microsoft.com/office/drawing/2014/main" id="{EDEECB0D-199C-4D8E-BE32-D670B32941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637"/>
          <a:stretch/>
        </p:blipFill>
        <p:spPr bwMode="auto">
          <a:xfrm>
            <a:off x="4163513" y="453002"/>
            <a:ext cx="2561217" cy="1991927"/>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9">
            <a:extLst>
              <a:ext uri="{FF2B5EF4-FFF2-40B4-BE49-F238E27FC236}">
                <a16:creationId xmlns:a16="http://schemas.microsoft.com/office/drawing/2014/main" id="{2A31DE65-3DD5-413A-A364-57C005F330C6}"/>
              </a:ext>
            </a:extLst>
          </p:cNvPr>
          <p:cNvSpPr/>
          <p:nvPr/>
        </p:nvSpPr>
        <p:spPr>
          <a:xfrm rot="20541877">
            <a:off x="4019825" y="2268345"/>
            <a:ext cx="976810" cy="54445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76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7200" b="1" dirty="0">
                <a:latin typeface="Arial Black" panose="020B0A04020102020204" pitchFamily="34" charset="0"/>
              </a:rPr>
              <a:t>SPOTTED!</a:t>
            </a:r>
          </a:p>
        </p:txBody>
      </p:sp>
      <p:sp>
        <p:nvSpPr>
          <p:cNvPr id="2" name="Content Placeholder 1"/>
          <p:cNvSpPr>
            <a:spLocks noGrp="1"/>
          </p:cNvSpPr>
          <p:nvPr>
            <p:ph idx="1"/>
          </p:nvPr>
        </p:nvSpPr>
        <p:spPr>
          <a:xfrm>
            <a:off x="762001" y="1981200"/>
            <a:ext cx="6766359" cy="4145279"/>
          </a:xfrm>
        </p:spPr>
        <p:txBody>
          <a:bodyPr>
            <a:normAutofit/>
          </a:bodyPr>
          <a:lstStyle/>
          <a:p>
            <a:r>
              <a:rPr lang="en-US" dirty="0">
                <a:solidFill>
                  <a:schemeClr val="tx1"/>
                </a:solidFill>
              </a:rPr>
              <a:t>Donate $40 or more to receive a SMF Car Magnet that wins you prizes!</a:t>
            </a:r>
          </a:p>
          <a:p>
            <a:r>
              <a:rPr lang="en-US" dirty="0">
                <a:solidFill>
                  <a:schemeClr val="tx1"/>
                </a:solidFill>
              </a:rPr>
              <a:t>During this year’s campaign, SMF Staff will be checking the Employee Parking lot twice a week for cars displaying this magnet! If your car is spotted, you will receive an St. Margaret Foundation tote bag!!</a:t>
            </a:r>
          </a:p>
          <a:p>
            <a:endParaRPr lang="en-US" dirty="0"/>
          </a:p>
        </p:txBody>
      </p:sp>
      <p:pic>
        <p:nvPicPr>
          <p:cNvPr id="2050" name="Picture 2" descr="Car bum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5257" y="152093"/>
            <a:ext cx="3842370" cy="30738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3" t="4996" r="2086" b="3603"/>
          <a:stretch/>
        </p:blipFill>
        <p:spPr bwMode="auto">
          <a:xfrm>
            <a:off x="9692935" y="1462745"/>
            <a:ext cx="560604" cy="3327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7764035" y="1386807"/>
            <a:ext cx="1723240" cy="484632"/>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623960">
            <a:off x="9410534" y="4858567"/>
            <a:ext cx="1962397" cy="584775"/>
          </a:xfrm>
          <a:prstGeom prst="rect">
            <a:avLst/>
          </a:prstGeom>
          <a:noFill/>
        </p:spPr>
        <p:txBody>
          <a:bodyPr wrap="none" rtlCol="0">
            <a:spAutoFit/>
          </a:bodyPr>
          <a:lstStyle/>
          <a:p>
            <a:r>
              <a:rPr lang="en-US" sz="3200" dirty="0">
                <a:latin typeface="Algerian" panose="04020705040A02060702" pitchFamily="82" charset="0"/>
              </a:rPr>
              <a:t>You get!</a:t>
            </a:r>
          </a:p>
        </p:txBody>
      </p:sp>
      <p:sp>
        <p:nvSpPr>
          <p:cNvPr id="10" name="Right Arrow 9"/>
          <p:cNvSpPr/>
          <p:nvPr/>
        </p:nvSpPr>
        <p:spPr>
          <a:xfrm rot="9995103">
            <a:off x="8380998" y="4930118"/>
            <a:ext cx="976810" cy="54445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0909440">
            <a:off x="9092861" y="3320282"/>
            <a:ext cx="2231701" cy="1077218"/>
          </a:xfrm>
          <a:prstGeom prst="rect">
            <a:avLst/>
          </a:prstGeom>
          <a:noFill/>
        </p:spPr>
        <p:txBody>
          <a:bodyPr wrap="none" rtlCol="0">
            <a:spAutoFit/>
          </a:bodyPr>
          <a:lstStyle/>
          <a:p>
            <a:pPr algn="ctr"/>
            <a:r>
              <a:rPr lang="en-US" sz="3200" dirty="0">
                <a:latin typeface="Algerian" panose="04020705040A02060702" pitchFamily="82" charset="0"/>
              </a:rPr>
              <a:t>If we </a:t>
            </a:r>
          </a:p>
          <a:p>
            <a:pPr algn="ctr"/>
            <a:r>
              <a:rPr lang="en-US" sz="3200" dirty="0">
                <a:latin typeface="Algerian" panose="04020705040A02060702" pitchFamily="82" charset="0"/>
              </a:rPr>
              <a:t>Spot This!</a:t>
            </a:r>
          </a:p>
        </p:txBody>
      </p:sp>
      <p:sp>
        <p:nvSpPr>
          <p:cNvPr id="13" name="Right Arrow 12"/>
          <p:cNvSpPr/>
          <p:nvPr/>
        </p:nvSpPr>
        <p:spPr>
          <a:xfrm rot="16531238">
            <a:off x="9137690" y="2374012"/>
            <a:ext cx="1481257" cy="54445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305" y="4341293"/>
            <a:ext cx="2667611" cy="1936170"/>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29838" t="5555" r="25806"/>
          <a:stretch/>
        </p:blipFill>
        <p:spPr>
          <a:xfrm>
            <a:off x="6820265" y="4150326"/>
            <a:ext cx="1474078" cy="2278121"/>
          </a:xfrm>
          <a:prstGeom prst="rect">
            <a:avLst/>
          </a:prstGeom>
        </p:spPr>
      </p:pic>
      <p:sp>
        <p:nvSpPr>
          <p:cNvPr id="7" name="TextBox 6">
            <a:extLst>
              <a:ext uri="{FF2B5EF4-FFF2-40B4-BE49-F238E27FC236}">
                <a16:creationId xmlns:a16="http://schemas.microsoft.com/office/drawing/2014/main" id="{F4EFA1F5-EC5B-405C-A4FF-C0AEB383CC13}"/>
              </a:ext>
            </a:extLst>
          </p:cNvPr>
          <p:cNvSpPr txBox="1"/>
          <p:nvPr/>
        </p:nvSpPr>
        <p:spPr>
          <a:xfrm>
            <a:off x="8510407" y="5533772"/>
            <a:ext cx="2592313" cy="369332"/>
          </a:xfrm>
          <a:prstGeom prst="rect">
            <a:avLst/>
          </a:prstGeom>
          <a:noFill/>
        </p:spPr>
        <p:txBody>
          <a:bodyPr wrap="none" rtlCol="0">
            <a:spAutoFit/>
          </a:bodyPr>
          <a:lstStyle/>
          <a:p>
            <a:r>
              <a:rPr lang="en-US" dirty="0"/>
              <a:t>Or other Foundation prize</a:t>
            </a:r>
          </a:p>
        </p:txBody>
      </p:sp>
    </p:spTree>
    <p:extLst>
      <p:ext uri="{BB962C8B-B14F-4D97-AF65-F5344CB8AC3E}">
        <p14:creationId xmlns:p14="http://schemas.microsoft.com/office/powerpoint/2010/main" val="2951880800"/>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Metropolitan</Template>
  <TotalTime>221</TotalTime>
  <Words>222</Words>
  <Application>Microsoft Office PowerPoint</Application>
  <PresentationFormat>Widescreen</PresentationFormat>
  <Paragraphs>25</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Algerian</vt:lpstr>
      <vt:lpstr>Arial</vt:lpstr>
      <vt:lpstr>Arial Black</vt:lpstr>
      <vt:lpstr>Arial Narrow</vt:lpstr>
      <vt:lpstr>Bodoni MT</vt:lpstr>
      <vt:lpstr>Calibri</vt:lpstr>
      <vt:lpstr>Calibri Light</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SPOTTED!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Gannon, Mary Lee</dc:creator>
  <cp:lastModifiedBy>Gannon, Mary Lee</cp:lastModifiedBy>
  <cp:revision>21</cp:revision>
  <dcterms:created xsi:type="dcterms:W3CDTF">2021-06-01T18:27:53Z</dcterms:created>
  <dcterms:modified xsi:type="dcterms:W3CDTF">2021-06-01T22:13:06Z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2021-06-01T18:27:53Z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d14ebc5e-7a3b-4d79-a717-86fa2566ccf3</vt:lpwstr>
  </property>
  <property fmtid="{D5CDD505-2E9C-101B-9397-08002B2CF9AE}" pid="8" name="MSIP_Label_5e4b1be8-281e-475d-98b0-21c3457e5a46_ContentBits">
    <vt:lpwstr>0</vt:lpwstr>
  </property>
</Properties>
</file>